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79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322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204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6251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46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3786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3841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72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0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4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99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0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8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4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11" y="2294022"/>
            <a:ext cx="8825660" cy="16531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/>
              <a:t>Використання моделі факторного аналізу для скорочення інформаційного простору ознак соціальної напруженості в </a:t>
            </a:r>
            <a:r>
              <a:rPr lang="uk-UA" sz="3600" dirty="0" smtClean="0"/>
              <a:t>Україні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193505" y="4331368"/>
            <a:ext cx="2075866" cy="1210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Неведров Денис</a:t>
            </a:r>
          </a:p>
          <a:p>
            <a:r>
              <a:rPr lang="ru-RU" dirty="0" smtClean="0"/>
              <a:t>8.04.04.16.01</a:t>
            </a:r>
          </a:p>
          <a:p>
            <a:r>
              <a:rPr lang="ru-RU" dirty="0" smtClean="0"/>
              <a:t>ХНЭУ </a:t>
            </a:r>
            <a:r>
              <a:rPr lang="uk-UA" dirty="0" err="1" smtClean="0"/>
              <a:t>ім.С.Кузнеця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20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1006196"/>
            <a:ext cx="9601196" cy="1303867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33" y="2454443"/>
            <a:ext cx="6946230" cy="3623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399" y="1859548"/>
            <a:ext cx="6241816" cy="606926"/>
          </a:xfrm>
        </p:spPr>
        <p:txBody>
          <a:bodyPr/>
          <a:lstStyle/>
          <a:p>
            <a:r>
              <a:rPr lang="uk-UA" b="1" dirty="0" smtClean="0"/>
              <a:t>Актуальність </a:t>
            </a:r>
            <a:endParaRPr lang="ru-RU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r="4387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95399" y="2803359"/>
            <a:ext cx="6241816" cy="2634916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Питання аналізу соціальної напруженості є дуже важливим та актуальним для сучасного світу. Рівень </a:t>
            </a:r>
            <a:r>
              <a:rPr lang="uk-UA" dirty="0" smtClean="0"/>
              <a:t>соціального </a:t>
            </a:r>
            <a:r>
              <a:rPr lang="uk-UA" dirty="0"/>
              <a:t>спокою  відображає на скільки стабільним є розвиток суспільства та особисту задоволеність </a:t>
            </a:r>
            <a:r>
              <a:rPr lang="uk-UA" dirty="0" smtClean="0"/>
              <a:t>індивіду. Факторів</a:t>
            </a:r>
            <a:r>
              <a:rPr lang="uk-UA" dirty="0"/>
              <a:t>, що впливають на формування та розвиток соціальної напруженості досить </a:t>
            </a:r>
            <a:r>
              <a:rPr lang="uk-UA" dirty="0" smtClean="0"/>
              <a:t>багато, вони різноманітні та пов’язані між собою. Саме тому для дослідників важливо визначити оптимальну кількість тих факторів, які якісно детермінують рівень соціальної напруженості.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696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571011"/>
            <a:ext cx="6241816" cy="1371600"/>
          </a:xfrm>
        </p:spPr>
        <p:txBody>
          <a:bodyPr/>
          <a:lstStyle/>
          <a:p>
            <a:r>
              <a:rPr lang="uk-UA" b="1" dirty="0" smtClean="0"/>
              <a:t>Мета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r="259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075936"/>
          </a:xfrm>
        </p:spPr>
        <p:txBody>
          <a:bodyPr>
            <a:normAutofit/>
          </a:bodyPr>
          <a:lstStyle/>
          <a:p>
            <a:r>
              <a:rPr lang="uk-UA" dirty="0" smtClean="0"/>
              <a:t>Скоротити інформаційний простір ознак </a:t>
            </a:r>
            <a:r>
              <a:rPr lang="uk-UA" dirty="0"/>
              <a:t>соціальної напруженості в </a:t>
            </a:r>
            <a:r>
              <a:rPr lang="uk-UA" dirty="0" smtClean="0"/>
              <a:t>Україні за допомогою моделі факторного аналізу та виділити основні фактори, що неї впливають.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398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Вхідні дані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28847"/>
              </p:ext>
            </p:extLst>
          </p:nvPr>
        </p:nvGraphicFramePr>
        <p:xfrm>
          <a:off x="5233737" y="938463"/>
          <a:ext cx="5943600" cy="502341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16616"/>
                <a:gridCol w="2831846"/>
                <a:gridCol w="471975"/>
                <a:gridCol w="2323163"/>
              </a:tblGrid>
              <a:tr h="31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Фактори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Фактори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4730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зростання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цін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багатонаціональність населення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4730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рівень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соціального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захисту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населення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рівень безробіття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4730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рівень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доходів</a:t>
                      </a:r>
                      <a:r>
                        <a:rPr lang="ru-RU" sz="1400" dirty="0">
                          <a:effectLst/>
                        </a:rPr>
                        <a:t> на душу </a:t>
                      </a:r>
                      <a:r>
                        <a:rPr lang="ru-RU" sz="1400" dirty="0" err="1">
                          <a:effectLst/>
                        </a:rPr>
                        <a:t>населення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незадоволеність діяльністю Президента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2323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рівень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злочинності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рівень народжуваності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4730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рівень загальної захворюваності населення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рівень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довіри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органів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державної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влади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4730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діяльність ЗМІ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задоволеність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правоохороною</a:t>
                      </a:r>
                      <a:r>
                        <a:rPr lang="ru-RU" sz="1400" dirty="0">
                          <a:effectLst/>
                        </a:rPr>
                        <a:t> системою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4730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розмір заробітної плати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доступність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якість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вищої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освіти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4730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доступність і якість доступність та середньої освіти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корупція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хабарництво</a:t>
                      </a:r>
                      <a:r>
                        <a:rPr lang="ru-RU" sz="1400" dirty="0">
                          <a:effectLst/>
                        </a:rPr>
                        <a:t> у </a:t>
                      </a:r>
                      <a:r>
                        <a:rPr lang="ru-RU" sz="1400" dirty="0" err="1">
                          <a:effectLst/>
                        </a:rPr>
                        <a:t>владних</a:t>
                      </a:r>
                      <a:r>
                        <a:rPr lang="ru-RU" sz="1400" dirty="0">
                          <a:effectLst/>
                        </a:rPr>
                        <a:t> структурах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2323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рівень охорони здоров'я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робота </a:t>
                      </a:r>
                      <a:r>
                        <a:rPr lang="ru-RU" sz="1400" dirty="0" err="1">
                          <a:effectLst/>
                        </a:rPr>
                        <a:t>комунальних</a:t>
                      </a:r>
                      <a:r>
                        <a:rPr lang="ru-RU" sz="1400" dirty="0">
                          <a:effectLst/>
                        </a:rPr>
                        <a:t> служб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2323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діяльність політичних партій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розвиток</a:t>
                      </a:r>
                      <a:r>
                        <a:rPr lang="ru-RU" sz="1400" dirty="0">
                          <a:effectLst/>
                        </a:rPr>
                        <a:t> приватного </a:t>
                      </a:r>
                      <a:r>
                        <a:rPr lang="ru-RU" sz="1400" dirty="0" err="1">
                          <a:effectLst/>
                        </a:rPr>
                        <a:t>бізнесу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2323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робота культурних установ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рівень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особистої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культури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2323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вирішення житлового питання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рівень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смертності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  <a:tr h="2323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рівень забруднення довкілля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1" marR="65161" marT="0" marB="0"/>
                </a:tc>
              </a:tr>
            </a:tbl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uk-UA" dirty="0"/>
              <a:t>У процесі підготовки даних проводилося дослідження (анкетування), яке дозволило виділити 25 </a:t>
            </a:r>
            <a:r>
              <a:rPr lang="uk-UA" dirty="0" smtClean="0"/>
              <a:t>факторів, </a:t>
            </a:r>
            <a:r>
              <a:rPr lang="uk-UA" dirty="0"/>
              <a:t>які мають  безпосередній вплив на соціальну напруженість в Україні.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960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r="20513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403682" y="2268843"/>
            <a:ext cx="5971675" cy="1828800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/>
              <a:t>Скористаємося</a:t>
            </a:r>
            <a:r>
              <a:rPr lang="ru-RU" sz="2000" dirty="0"/>
              <a:t> методом факторного </a:t>
            </a:r>
            <a:r>
              <a:rPr lang="ru-RU" sz="2000" dirty="0" err="1"/>
              <a:t>аналізу</a:t>
            </a:r>
            <a:r>
              <a:rPr lang="ru-RU" sz="2000" dirty="0"/>
              <a:t> для </a:t>
            </a:r>
            <a:r>
              <a:rPr lang="ru-RU" sz="2000" dirty="0" err="1"/>
              <a:t>зменшення</a:t>
            </a:r>
            <a:r>
              <a:rPr lang="ru-RU" sz="2000" dirty="0"/>
              <a:t> </a:t>
            </a:r>
            <a:r>
              <a:rPr lang="ru-RU" sz="2000" dirty="0" err="1"/>
              <a:t>розмірності</a:t>
            </a:r>
            <a:r>
              <a:rPr lang="ru-RU" sz="2000" dirty="0"/>
              <a:t> </a:t>
            </a:r>
            <a:r>
              <a:rPr lang="ru-RU" sz="2000" dirty="0" err="1"/>
              <a:t>інформаційного</a:t>
            </a:r>
            <a:r>
              <a:rPr lang="ru-RU" sz="2000" dirty="0"/>
              <a:t> простору </a:t>
            </a:r>
            <a:r>
              <a:rPr lang="ru-RU" sz="2000" dirty="0" err="1"/>
              <a:t>ознак</a:t>
            </a:r>
            <a:r>
              <a:rPr lang="ru-RU" sz="2000" dirty="0"/>
              <a:t>, </a:t>
            </a:r>
            <a:r>
              <a:rPr lang="ru-RU" sz="2000" dirty="0" err="1"/>
              <a:t>скоротивши</a:t>
            </a:r>
            <a:r>
              <a:rPr lang="ru-RU" sz="2000" dirty="0"/>
              <a:t> </a:t>
            </a:r>
            <a:r>
              <a:rPr lang="ru-RU" sz="2000" dirty="0" err="1"/>
              <a:t>вхідну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.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використаймо</a:t>
            </a:r>
            <a:r>
              <a:rPr lang="ru-RU" sz="2000" dirty="0"/>
              <a:t> ППП «STATISTICA». </a:t>
            </a:r>
            <a:r>
              <a:rPr lang="ru-RU" sz="2000" dirty="0" err="1"/>
              <a:t>Підкреслимо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число </a:t>
            </a:r>
            <a:r>
              <a:rPr lang="ru-RU" sz="2000" dirty="0" err="1"/>
              <a:t>головних</a:t>
            </a:r>
            <a:r>
              <a:rPr lang="ru-RU" sz="2000" dirty="0"/>
              <a:t> компонент </a:t>
            </a:r>
            <a:r>
              <a:rPr lang="ru-RU" sz="2000" dirty="0" err="1"/>
              <a:t>дослідник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задавати</a:t>
            </a:r>
            <a:r>
              <a:rPr lang="ru-RU" sz="2000" dirty="0"/>
              <a:t> </a:t>
            </a:r>
            <a:r>
              <a:rPr lang="ru-RU" sz="2000" dirty="0" err="1"/>
              <a:t>самостійно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8890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539716" y="4835427"/>
            <a:ext cx="4416298" cy="1094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Аналіз графіка допомагає зробити висновок, що для дослідження слід використовувати сім факторів.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352717" y="1457218"/>
            <a:ext cx="4718050" cy="5762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Кайзера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6218656" y="1457218"/>
            <a:ext cx="4718050" cy="5762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Кам’яного</a:t>
            </a:r>
            <a:r>
              <a:rPr lang="ru-RU" dirty="0" smtClean="0"/>
              <a:t> </a:t>
            </a:r>
            <a:r>
              <a:rPr lang="ru-RU" dirty="0" err="1"/>
              <a:t>осипу</a:t>
            </a:r>
            <a:r>
              <a:rPr lang="ru-RU" dirty="0"/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2717" y="760654"/>
            <a:ext cx="9591340" cy="6136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Для полегшення задачі визначення кількості головних компонент використаємо наступні методи: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97932" y="1989467"/>
            <a:ext cx="4427621" cy="2207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/>
          </p:cNvPicPr>
          <p:nvPr>
            <p:ph sz="half" idx="4294967295"/>
          </p:nvPr>
        </p:nvPicPr>
        <p:blipFill rotWithShape="1">
          <a:blip r:embed="rId2"/>
          <a:srcRect l="8244" t="19553" r="66377" b="55722"/>
          <a:stretch/>
        </p:blipFill>
        <p:spPr bwMode="auto">
          <a:xfrm>
            <a:off x="1606926" y="2105292"/>
            <a:ext cx="4209632" cy="197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16436" y="1950533"/>
            <a:ext cx="4420270" cy="2801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/>
          </p:cNvPicPr>
          <p:nvPr>
            <p:ph sz="quarter" idx="4294967295"/>
          </p:nvPr>
        </p:nvPicPr>
        <p:blipFill rotWithShape="1">
          <a:blip r:embed="rId3"/>
          <a:srcRect l="9800" t="22560" r="51061" b="27306"/>
          <a:stretch/>
        </p:blipFill>
        <p:spPr bwMode="auto">
          <a:xfrm>
            <a:off x="6727469" y="2055369"/>
            <a:ext cx="4040793" cy="260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09255" y="4268532"/>
            <a:ext cx="4416298" cy="185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509255" y="4375794"/>
            <a:ext cx="4427621" cy="1636754"/>
          </a:xfrm>
        </p:spPr>
        <p:txBody>
          <a:bodyPr>
            <a:noAutofit/>
          </a:bodyPr>
          <a:lstStyle/>
          <a:p>
            <a:pPr algn="just"/>
            <a:r>
              <a:rPr lang="uk-UA" sz="1600" dirty="0"/>
              <a:t>Згідно отриманих результатів, бачимо що власні числа виділених факторів перевищують значення 1, тобто кожен із них характеризуватиме мінімум один показник. Утворені фактори відображають 96% загальної дисперсії змінних, що є показником високої якості отриманої моделі.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/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6516436" y="4375794"/>
            <a:ext cx="4427621" cy="16367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72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13" grpId="0" animBg="1"/>
      <p:bldP spid="1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2000" dirty="0"/>
              <a:t>Подальше дослідження передбачає, застосування процедури обертання факторної структури методом </a:t>
            </a:r>
            <a:r>
              <a:rPr lang="en-US" sz="2000" dirty="0" err="1"/>
              <a:t>Varimax</a:t>
            </a:r>
            <a:r>
              <a:rPr lang="en-US" sz="2000" dirty="0"/>
              <a:t> normalized</a:t>
            </a:r>
            <a:r>
              <a:rPr lang="uk-UA" sz="2000" dirty="0"/>
              <a:t>, для визначення факторних навантажень показників 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1552967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Після аналізу зазначених результатів можна зробити висновок, що інформаційний простір ознак рівня соціальної напруженості можна звести до 7 факторів</a:t>
            </a:r>
            <a:endParaRPr lang="ru-RU" sz="1800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7759" t="18689" r="44836" b="14319"/>
          <a:stretch/>
        </p:blipFill>
        <p:spPr bwMode="auto">
          <a:xfrm>
            <a:off x="5366084" y="1255757"/>
            <a:ext cx="5522579" cy="434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647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10905"/>
              </p:ext>
            </p:extLst>
          </p:nvPr>
        </p:nvGraphicFramePr>
        <p:xfrm>
          <a:off x="1117962" y="1130968"/>
          <a:ext cx="9914996" cy="53279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57498"/>
                <a:gridCol w="4957498"/>
              </a:tblGrid>
              <a:tr h="243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Назва фактору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Показники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r>
                        <a:rPr lang="ru-RU" sz="1600" dirty="0">
                          <a:effectLst/>
                        </a:rPr>
                        <a:t>1</a:t>
                      </a:r>
                      <a:r>
                        <a:rPr lang="uk-UA" sz="1600" dirty="0">
                          <a:effectLst/>
                        </a:rPr>
                        <a:t> – соціально-демографічний фактор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Рівень загальної захворюваності населення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Вирішення житлового питання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/>
                </a:tc>
              </a:tr>
              <a:tr h="26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Рівень народжуваності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/>
                </a:tc>
              </a:tr>
              <a:tr h="26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Доступність і якість вищої освіти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/>
                </a:tc>
              </a:tr>
              <a:tr h="26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Якість роботи комунальних служб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r>
                        <a:rPr lang="ru-RU" sz="1600" dirty="0">
                          <a:effectLst/>
                        </a:rPr>
                        <a:t>2</a:t>
                      </a:r>
                      <a:r>
                        <a:rPr lang="uk-UA" sz="1600" dirty="0">
                          <a:effectLst/>
                        </a:rPr>
                        <a:t> – економічний фактор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Зростання цін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Рівень доходів на душу населення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/>
                </a:tc>
              </a:tr>
              <a:tr h="26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Розмір заробітної плати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r>
                        <a:rPr lang="ru-RU" sz="1600" dirty="0">
                          <a:effectLst/>
                        </a:rPr>
                        <a:t>3</a:t>
                      </a:r>
                      <a:r>
                        <a:rPr lang="uk-UA" sz="1600" dirty="0">
                          <a:effectLst/>
                        </a:rPr>
                        <a:t> – політичний фактор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Діяльність політичних партій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9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Рівень довіри до органів державної влади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r>
                        <a:rPr lang="ru-RU" sz="1600" dirty="0">
                          <a:effectLst/>
                        </a:rPr>
                        <a:t>4</a:t>
                      </a:r>
                      <a:r>
                        <a:rPr lang="uk-UA" sz="1600" dirty="0">
                          <a:effectLst/>
                        </a:rPr>
                        <a:t> – фактор корумпованості суспільства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Рівень злочинності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Рівень корумпованості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/>
                </a:tc>
              </a:tr>
              <a:tr h="26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Розвиток приватного бізнеса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r>
                        <a:rPr lang="ru-RU" sz="1600" dirty="0">
                          <a:effectLst/>
                        </a:rPr>
                        <a:t>5</a:t>
                      </a:r>
                      <a:r>
                        <a:rPr lang="uk-UA" sz="1600" dirty="0">
                          <a:effectLst/>
                        </a:rPr>
                        <a:t> – екологічний фактор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Рівень забруднюваності довкілля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Рівень смертності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r>
                        <a:rPr lang="ru-RU" sz="1600" dirty="0">
                          <a:effectLst/>
                        </a:rPr>
                        <a:t>6</a:t>
                      </a:r>
                      <a:r>
                        <a:rPr lang="uk-UA" sz="1600" dirty="0">
                          <a:effectLst/>
                        </a:rPr>
                        <a:t> – фактор особистої культури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Задоволеність правоохоронною системою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Рівень особистої культури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r>
                        <a:rPr lang="ru-RU" sz="1600" dirty="0">
                          <a:effectLst/>
                        </a:rPr>
                        <a:t>7</a:t>
                      </a:r>
                      <a:r>
                        <a:rPr lang="uk-UA" sz="1600" dirty="0">
                          <a:effectLst/>
                        </a:rPr>
                        <a:t> – фактор безробіття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Рівень безробіття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6" marR="54096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7962" y="709863"/>
            <a:ext cx="9914996" cy="421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Склад отриманих </a:t>
            </a:r>
            <a:r>
              <a:rPr lang="uk-UA" dirty="0" smtClean="0"/>
              <a:t>факторів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61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89362"/>
            <a:ext cx="5470525" cy="407927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uk-UA" dirty="0"/>
              <a:t>Таким чином використання даного методу дозволило зменшити кількість показників. Виключити з моделі змінні, які мають високі взаємозв’язки між собою і зосередити свою увагу на основних детермінантах.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639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306</TotalTime>
  <Words>523</Words>
  <Application>Microsoft Office PowerPoint</Application>
  <PresentationFormat>Широкоэкранный</PresentationFormat>
  <Paragraphs>105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Використання моделі факторного аналізу для скорочення інформаційного простору ознак соціальної напруженості в Україні</vt:lpstr>
      <vt:lpstr>Актуальність </vt:lpstr>
      <vt:lpstr>Мета</vt:lpstr>
      <vt:lpstr>Вхідні дані</vt:lpstr>
      <vt:lpstr>Презентация PowerPoint</vt:lpstr>
      <vt:lpstr>Згідно отриманих результатів, бачимо що власні числа виділених факторів перевищують значення 1, тобто кожен із них характеризуватиме мінімум один показник. Утворені фактори відображають 96% загальної дисперсії змінних, що є показником високої якості отриманої моделі. </vt:lpstr>
      <vt:lpstr>Подальше дослідження передбачає, застосування процедури обертання факторної структури методом Varimax normalized, для визначення факторних навантажень показників </vt:lpstr>
      <vt:lpstr>Презентация PowerPoint</vt:lpstr>
      <vt:lpstr>Висновок</vt:lpstr>
      <vt:lpstr>Дякую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моделі факторного аналізу для скорочення інформаційного простору ознак соціальної напруженості в Україні</dc:title>
  <dc:creator>Денис Неведров</dc:creator>
  <cp:lastModifiedBy>Денис Неведров</cp:lastModifiedBy>
  <cp:revision>14</cp:revision>
  <dcterms:created xsi:type="dcterms:W3CDTF">2017-05-13T15:41:05Z</dcterms:created>
  <dcterms:modified xsi:type="dcterms:W3CDTF">2017-05-14T17:33:00Z</dcterms:modified>
</cp:coreProperties>
</file>